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1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3931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3731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435761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98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58968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826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208698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9775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766895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9538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328788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EEFA4D-8A83-4106-BC5D-C008A81B36C1}" type="datetimeFigureOut">
              <a:rPr kumimoji="1" lang="ja-JP" altLang="en-US" smtClean="0"/>
              <a:t>2021/10/7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214870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6EEFA4D-8A83-4106-BC5D-C008A81B36C1}" type="datetimeFigureOut">
              <a:rPr kumimoji="1" lang="ja-JP" altLang="en-US" smtClean="0"/>
              <a:t>2021/10/7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44E0B4-5B99-4CC6-A450-D6BDCDCE11D2}" type="slidenum">
              <a:rPr kumimoji="1" lang="ja-JP" altLang="en-US" smtClean="0"/>
              <a:t>‹#›</a:t>
            </a:fld>
            <a:endParaRPr kumimoji="1" lang="ja-JP" altLang="en-US"/>
          </a:p>
        </p:txBody>
      </p:sp>
    </p:spTree>
    <p:extLst>
      <p:ext uri="{BB962C8B-B14F-4D97-AF65-F5344CB8AC3E}">
        <p14:creationId xmlns:p14="http://schemas.microsoft.com/office/powerpoint/2010/main" val="10312032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west.ntt.co.jp" TargetMode="External"/><Relationship Id="rId2" Type="http://schemas.openxmlformats.org/officeDocument/2006/relationships/hyperlink" Target="mailto:open-ml@east.ntt.co.jp"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21212" y="333574"/>
            <a:ext cx="7596554" cy="404446"/>
          </a:xfrm>
          <a:prstGeom prst="rect">
            <a:avLst/>
          </a:prstGeom>
        </p:spPr>
        <p:txBody>
          <a:bodyPr lIns="84386" tIns="42194" rIns="84386" bIns="42194" anchor="ctr">
            <a:normAutofit fontScale="900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第一種指定電気通信設備の機能の変更又は追加に関する計画へのご意見受付</a:t>
            </a:r>
          </a:p>
        </p:txBody>
      </p:sp>
      <p:graphicFrame>
        <p:nvGraphicFramePr>
          <p:cNvPr id="8" name="表 7"/>
          <p:cNvGraphicFramePr>
            <a:graphicFrameLocks noGrp="1"/>
          </p:cNvGraphicFramePr>
          <p:nvPr>
            <p:extLst>
              <p:ext uri="{D42A27DB-BD31-4B8C-83A1-F6EECF244321}">
                <p14:modId xmlns:p14="http://schemas.microsoft.com/office/powerpoint/2010/main" val="623517331"/>
              </p:ext>
            </p:extLst>
          </p:nvPr>
        </p:nvGraphicFramePr>
        <p:xfrm>
          <a:off x="136248" y="1389175"/>
          <a:ext cx="8823271" cy="3777023"/>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314053">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月７日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991392">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網において、新たに</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サーバを用いて制御する機能を有する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対応収容ルータを設置の上、</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メディアゲートウェイ、関門系ルータ及び関門交換機を用いることで、</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符号伝送が可能な収容ルータを用いた光アクセスサービスのユーザへ当社の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電話サービスの提供を実現するとともに、当該光アクセスサービス及び当該</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9847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ご提示方法</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別紙（次頁）にご意見等を記載いただき、下記宛先まで送付いただきますようお願いいたします。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5113" marR="0" indent="-265113"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ご意見提示にあたっては、メール件名について「</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網機能提供計画届出（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）に係る意見提出</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」としていただき、ご送付くださいます様、よろしくお願い申し上げます。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宛先</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東日本電信電話株式会社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2"/>
                        </a:rPr>
                        <a:t>open-ml@east.ntt.co.jp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ja-JP" altLang="en-US" sz="1100" dirty="0" smtClean="0">
                          <a:solidFill>
                            <a:schemeClr val="tx1"/>
                          </a:solidFill>
                          <a:latin typeface="Meiryo UI" pitchFamily="50" charset="-128"/>
                          <a:ea typeface="Meiryo UI" pitchFamily="50" charset="-128"/>
                          <a:cs typeface="Meiryo UI" pitchFamily="50" charset="-128"/>
                        </a:rPr>
                        <a:t>西日本電信電話株式会社　設備本部　相互接続推進部（</a:t>
                      </a:r>
                      <a:r>
                        <a:rPr kumimoji="0" lang="en-US" altLang="ja-JP" sz="1100" dirty="0" smtClean="0">
                          <a:solidFill>
                            <a:schemeClr val="tx1"/>
                          </a:solidFill>
                          <a:latin typeface="Meiryo UI" pitchFamily="50" charset="-128"/>
                          <a:ea typeface="Meiryo UI" pitchFamily="50" charset="-128"/>
                          <a:cs typeface="Meiryo UI" pitchFamily="50" charset="-128"/>
                          <a:hlinkClick r:id="rId3"/>
                        </a:rPr>
                        <a:t>open@west.ntt.co.jp</a:t>
                      </a:r>
                      <a:r>
                        <a:rPr kumimoji="0" lang="ja-JP" altLang="en-US" sz="1100" dirty="0" smtClean="0">
                          <a:solidFill>
                            <a:schemeClr val="tx1"/>
                          </a:solidFill>
                          <a:latin typeface="Meiryo UI" pitchFamily="50" charset="-128"/>
                          <a:ea typeface="Meiryo UI" pitchFamily="50" charset="-128"/>
                          <a:cs typeface="Meiryo UI" pitchFamily="50" charset="-128"/>
                        </a:rPr>
                        <a:t>）</a:t>
                      </a:r>
                      <a:endParaRPr kumimoji="0" lang="en-US" altLang="ja-JP" sz="1100" dirty="0" smtClean="0">
                        <a:solidFill>
                          <a:schemeClr val="tx1"/>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102">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ja-JP" sz="1100" dirty="0" smtClean="0">
                          <a:solidFill>
                            <a:srgbClr val="000000"/>
                          </a:solidFill>
                          <a:latin typeface="Meiryo UI" pitchFamily="50" charset="-128"/>
                          <a:ea typeface="Meiryo UI" pitchFamily="50" charset="-128"/>
                          <a:cs typeface="Meiryo UI" pitchFamily="50" charset="-128"/>
                        </a:rPr>
                        <a:t>2021</a:t>
                      </a:r>
                      <a:r>
                        <a:rPr kumimoji="0" lang="ja-JP" altLang="en-US" sz="1100" dirty="0" smtClean="0">
                          <a:solidFill>
                            <a:srgbClr val="000000"/>
                          </a:solidFill>
                          <a:latin typeface="Meiryo UI" pitchFamily="50" charset="-128"/>
                          <a:ea typeface="Meiryo UI" pitchFamily="50" charset="-128"/>
                          <a:cs typeface="Meiryo UI" pitchFamily="50" charset="-128"/>
                        </a:rPr>
                        <a:t>年</a:t>
                      </a:r>
                      <a:r>
                        <a:rPr kumimoji="0" lang="en-US" altLang="ja-JP" sz="1100" dirty="0" smtClean="0">
                          <a:solidFill>
                            <a:srgbClr val="000000"/>
                          </a:solidFill>
                          <a:latin typeface="Meiryo UI" pitchFamily="50" charset="-128"/>
                          <a:ea typeface="Meiryo UI" pitchFamily="50" charset="-128"/>
                          <a:cs typeface="Meiryo UI" pitchFamily="50" charset="-128"/>
                        </a:rPr>
                        <a:t>10</a:t>
                      </a:r>
                      <a:r>
                        <a:rPr kumimoji="0" lang="ja-JP" altLang="en-US" sz="1100" dirty="0" smtClean="0">
                          <a:solidFill>
                            <a:srgbClr val="000000"/>
                          </a:solidFill>
                          <a:latin typeface="Meiryo UI" pitchFamily="50" charset="-128"/>
                          <a:ea typeface="Meiryo UI" pitchFamily="50" charset="-128"/>
                          <a:cs typeface="Meiryo UI" pitchFamily="50" charset="-128"/>
                        </a:rPr>
                        <a:t>月８日（金）から同年</a:t>
                      </a:r>
                      <a:r>
                        <a:rPr kumimoji="0" lang="en-US" altLang="ja-JP" sz="1100" dirty="0" smtClean="0">
                          <a:solidFill>
                            <a:srgbClr val="000000"/>
                          </a:solidFill>
                          <a:latin typeface="Meiryo UI" pitchFamily="50" charset="-128"/>
                          <a:ea typeface="Meiryo UI" pitchFamily="50" charset="-128"/>
                          <a:cs typeface="Meiryo UI" pitchFamily="50" charset="-128"/>
                        </a:rPr>
                        <a:t>11</a:t>
                      </a:r>
                      <a:r>
                        <a:rPr kumimoji="0" lang="ja-JP" altLang="en-US" sz="1100" dirty="0" smtClean="0">
                          <a:solidFill>
                            <a:srgbClr val="000000"/>
                          </a:solidFill>
                          <a:latin typeface="Meiryo UI" pitchFamily="50" charset="-128"/>
                          <a:ea typeface="Meiryo UI" pitchFamily="50" charset="-128"/>
                          <a:cs typeface="Meiryo UI" pitchFamily="50" charset="-128"/>
                        </a:rPr>
                        <a:t>月８日（月）まで</a:t>
                      </a:r>
                      <a:endParaRPr kumimoji="0" lang="en-US" altLang="ja-JP" sz="1100" dirty="0" smtClean="0">
                        <a:solidFill>
                          <a:srgbClr val="000000"/>
                        </a:solidFill>
                        <a:latin typeface="Meiryo UI" pitchFamily="50" charset="-128"/>
                        <a:ea typeface="Meiryo UI" pitchFamily="50" charset="-128"/>
                        <a:cs typeface="Meiryo UI"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テキスト ボックス 10"/>
          <p:cNvSpPr txBox="1"/>
          <p:nvPr/>
        </p:nvSpPr>
        <p:spPr>
          <a:xfrm>
            <a:off x="136659" y="906869"/>
            <a:ext cx="8802355" cy="291170"/>
          </a:xfrm>
          <a:prstGeom prst="rect">
            <a:avLst/>
          </a:prstGeom>
          <a:noFill/>
          <a:ln>
            <a:solidFill>
              <a:schemeClr val="tx1"/>
            </a:solidFill>
          </a:ln>
        </p:spPr>
        <p:txBody>
          <a:bodyPr wrap="square" rtlCol="0">
            <a:spAutoFit/>
          </a:bodyPr>
          <a:lstStyle/>
          <a:p>
            <a:pPr marL="263776" marR="0" lvl="0" indent="-263776"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第一種指定電気通信設備の機能の変更又は追加に関する計画について、以下のとおりご意見を受付いたします。</a:t>
            </a:r>
          </a:p>
        </p:txBody>
      </p:sp>
      <p:sp>
        <p:nvSpPr>
          <p:cNvPr id="15" name="テキスト ボックス 14"/>
          <p:cNvSpPr txBox="1"/>
          <p:nvPr/>
        </p:nvSpPr>
        <p:spPr>
          <a:xfrm>
            <a:off x="7870581" y="252794"/>
            <a:ext cx="1297537" cy="660117"/>
          </a:xfrm>
          <a:prstGeom prst="rect">
            <a:avLst/>
          </a:prstGeom>
          <a:noFill/>
          <a:ln>
            <a:noFill/>
          </a:ln>
        </p:spPr>
        <p:txBody>
          <a:bodyPr wrap="square" rtlCol="0" anchor="ctr">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73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相互接続推進部</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西日本電信電話株式会社</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設備本部　相互接続推進部</a:t>
            </a:r>
          </a:p>
        </p:txBody>
      </p:sp>
    </p:spTree>
    <p:extLst>
      <p:ext uri="{BB962C8B-B14F-4D97-AF65-F5344CB8AC3E}">
        <p14:creationId xmlns:p14="http://schemas.microsoft.com/office/powerpoint/2010/main" val="152411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5463551"/>
              </p:ext>
            </p:extLst>
          </p:nvPr>
        </p:nvGraphicFramePr>
        <p:xfrm>
          <a:off x="136248" y="1987394"/>
          <a:ext cx="8801101" cy="4263963"/>
        </p:xfrm>
        <a:graphic>
          <a:graphicData uri="http://schemas.openxmlformats.org/drawingml/2006/table">
            <a:tbl>
              <a:tblPr firstRow="1" bandRow="1"/>
              <a:tblGrid>
                <a:gridCol w="1158531">
                  <a:extLst>
                    <a:ext uri="{9D8B030D-6E8A-4147-A177-3AD203B41FA5}">
                      <a16:colId xmlns:a16="http://schemas.microsoft.com/office/drawing/2014/main" val="20000"/>
                    </a:ext>
                  </a:extLst>
                </a:gridCol>
                <a:gridCol w="3898779">
                  <a:extLst>
                    <a:ext uri="{9D8B030D-6E8A-4147-A177-3AD203B41FA5}">
                      <a16:colId xmlns:a16="http://schemas.microsoft.com/office/drawing/2014/main" val="20001"/>
                    </a:ext>
                  </a:extLst>
                </a:gridCol>
                <a:gridCol w="3743791">
                  <a:extLst>
                    <a:ext uri="{9D8B030D-6E8A-4147-A177-3AD203B41FA5}">
                      <a16:colId xmlns:a16="http://schemas.microsoft.com/office/drawing/2014/main" val="20002"/>
                    </a:ext>
                  </a:extLst>
                </a:gridCol>
              </a:tblGrid>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l"/>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ご担当者名</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（所属</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（氏名）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5279">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TEL)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58126">
                <a:tc>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a:t>
                      </a: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solidFill>
                        <a:sysClr val="windowText" lastClr="000000">
                          <a:lumMod val="95000"/>
                          <a:lumOff val="5000"/>
                        </a:sys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61355" marR="61355" marT="33234" marB="33234" anchor="ctr">
                    <a:lnL w="12700" cap="flat" cmpd="sng" algn="ctr">
                      <a:noFill/>
                      <a:prstDash val="solid"/>
                      <a:round/>
                      <a:headEnd type="none" w="med" len="med"/>
                      <a:tailEnd type="none" w="med" len="med"/>
                    </a:lnL>
                    <a:lnR w="12700" cap="flat" cmpd="sng" algn="ctr">
                      <a:solidFill>
                        <a:sysClr val="windowText" lastClr="000000">
                          <a:lumMod val="95000"/>
                          <a:lumOff val="5000"/>
                        </a:sysClr>
                      </a:solidFill>
                      <a:prstDash val="solid"/>
                      <a:round/>
                      <a:headEnd type="none" w="med" len="med"/>
                      <a:tailEnd type="none" w="med" len="med"/>
                    </a:lnR>
                    <a:lnT w="12700" cap="flat" cmpd="sng" algn="ctr">
                      <a:solidFill>
                        <a:sysClr val="windowText" lastClr="000000">
                          <a:lumMod val="95000"/>
                          <a:lumOff val="5000"/>
                        </a:sysClr>
                      </a:solidFill>
                      <a:prstDash val="solid"/>
                      <a:round/>
                      <a:headEnd type="none" w="med" len="med"/>
                      <a:tailEnd type="none" w="med" len="med"/>
                    </a:lnT>
                    <a:lnB w="12700" cap="flat" cmpd="sng" algn="ctr">
                      <a:solidFill>
                        <a:sysClr val="windowText" lastClr="000000">
                          <a:lumMod val="95000"/>
                          <a:lumOff val="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4" name="タイトル 1"/>
          <p:cNvSpPr txBox="1">
            <a:spLocks/>
          </p:cNvSpPr>
          <p:nvPr/>
        </p:nvSpPr>
        <p:spPr>
          <a:xfrm>
            <a:off x="762384" y="317496"/>
            <a:ext cx="7596554" cy="404446"/>
          </a:xfrm>
          <a:prstGeom prst="rect">
            <a:avLst/>
          </a:prstGeom>
        </p:spPr>
        <p:txBody>
          <a:bodyPr lIns="84386" tIns="42194" rIns="84386" bIns="42194" anchor="ctr">
            <a:normAutofit fontScale="97500"/>
          </a:bodyPr>
          <a:lstStyle>
            <a:lvl1pPr algn="ctr" defTabSz="91418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180" rtl="0" eaLnBrk="1" fontAlgn="auto" latinLnBrk="0" hangingPunct="1">
              <a:lnSpc>
                <a:spcPct val="100000"/>
              </a:lnSpc>
              <a:spcBef>
                <a:spcPct val="0"/>
              </a:spcBef>
              <a:spcAft>
                <a:spcPts val="0"/>
              </a:spcAft>
              <a:buClrTx/>
              <a:buSzTx/>
              <a:buFontTx/>
              <a:buNone/>
              <a:tabLst/>
              <a:defRPr/>
            </a:pP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別紙</a:t>
            </a:r>
            <a:r>
              <a:rPr kumimoji="1" lang="en-US" altLang="ja-JP"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46"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ご意見受付様式</a:t>
            </a:r>
          </a:p>
        </p:txBody>
      </p:sp>
      <p:graphicFrame>
        <p:nvGraphicFramePr>
          <p:cNvPr id="8" name="表 7"/>
          <p:cNvGraphicFramePr>
            <a:graphicFrameLocks noGrp="1"/>
          </p:cNvGraphicFramePr>
          <p:nvPr>
            <p:extLst>
              <p:ext uri="{D42A27DB-BD31-4B8C-83A1-F6EECF244321}">
                <p14:modId xmlns:p14="http://schemas.microsoft.com/office/powerpoint/2010/main" val="3107218889"/>
              </p:ext>
            </p:extLst>
          </p:nvPr>
        </p:nvGraphicFramePr>
        <p:xfrm>
          <a:off x="136248" y="786255"/>
          <a:ext cx="8823271" cy="1008184"/>
        </p:xfrm>
        <a:graphic>
          <a:graphicData uri="http://schemas.openxmlformats.org/drawingml/2006/table">
            <a:tbl>
              <a:tblPr firstRow="1" bandRow="1">
                <a:tableStyleId>{5C22544A-7EE6-4342-B048-85BDC9FD1C3A}</a:tableStyleId>
              </a:tblPr>
              <a:tblGrid>
                <a:gridCol w="1165609">
                  <a:extLst>
                    <a:ext uri="{9D8B030D-6E8A-4147-A177-3AD203B41FA5}">
                      <a16:colId xmlns:a16="http://schemas.microsoft.com/office/drawing/2014/main" val="20000"/>
                    </a:ext>
                  </a:extLst>
                </a:gridCol>
                <a:gridCol w="7657662">
                  <a:extLst>
                    <a:ext uri="{9D8B030D-6E8A-4147-A177-3AD203B41FA5}">
                      <a16:colId xmlns:a16="http://schemas.microsoft.com/office/drawing/2014/main" val="20001"/>
                    </a:ext>
                  </a:extLst>
                </a:gridCol>
              </a:tblGrid>
              <a:tr h="253218">
                <a:tc rowSpan="2">
                  <a:txBody>
                    <a:bodyPr/>
                    <a:lstStyle/>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ご意見受付の</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対象となる計画</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番号：東</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西</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2021-3</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公表年月日：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月７日</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0000"/>
                  </a:ext>
                </a:extLst>
              </a:tr>
              <a:tr h="422031">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5" marR="914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当社</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網において、新たに</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サーバを用いて制御する機能を有する</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対応収容ルータを設置の上、</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ENUM</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サーバ、</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SBC</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DNS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メディアゲートウェイ、関門系ルータ及び関門交換機を用いることで、</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10Gbit/s</a:t>
                      </a:r>
                      <a:r>
                        <a:rPr kumimoji="1" lang="ja-JP" altLang="en-US" sz="11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符号伝送が可能な収容ルータを用いた光アクセスサービスのユーザへ当社の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電話サービスの提供を実現するとともに、当該光アクセスサービス及び当該</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電話サービスと他事業者との相互接続を実現する機能</a:t>
                      </a:r>
                    </a:p>
                  </a:txBody>
                  <a:tcPr marL="84420" marR="84420"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44233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459</Words>
  <Application>Microsoft Office PowerPoint</Application>
  <PresentationFormat>画面に合わせる (4:3)</PresentationFormat>
  <Paragraphs>33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211007</dc:subject>
  <dc:creator/>
  <cp:lastModifiedBy/>
  <cp:revision>1</cp:revision>
  <dcterms:created xsi:type="dcterms:W3CDTF">2021-10-07T04:49:36Z</dcterms:created>
  <dcterms:modified xsi:type="dcterms:W3CDTF">2021-10-07T04:49:40Z</dcterms:modified>
</cp:coreProperties>
</file>